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256" r:id="rId5"/>
    <p:sldId id="342" r:id="rId6"/>
    <p:sldId id="343" r:id="rId7"/>
    <p:sldId id="344" r:id="rId8"/>
    <p:sldId id="3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4" d="100"/>
          <a:sy n="154" d="100"/>
        </p:scale>
        <p:origin x="2712"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DF4B8387-4D2A-F046-A8EC-3A3AAADF5B5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TSGS2 #157	</a:t>
            </a:r>
          </a:p>
          <a:p>
            <a:pPr eaLnBrk="1" hangingPunct="1">
              <a:defRPr/>
            </a:pPr>
            <a:r>
              <a:rPr lang="fi-FI" altLang="en-US" sz="1400" b="1" dirty="0">
                <a:latin typeface="Arial "/>
              </a:rPr>
              <a:t>Berlin, May 22 – 26,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S2-2307316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0D6B9-D474-7426-2C64-C1B7C2839A9E}"/>
              </a:ext>
            </a:extLst>
          </p:cNvPr>
          <p:cNvSpPr>
            <a:spLocks noGrp="1"/>
          </p:cNvSpPr>
          <p:nvPr>
            <p:ph type="ctrTitle"/>
          </p:nvPr>
        </p:nvSpPr>
        <p:spPr/>
        <p:txBody>
          <a:bodyPr/>
          <a:lstStyle/>
          <a:p>
            <a:r>
              <a:rPr lang="en-US" dirty="0"/>
              <a:t>AT&amp;T views on Release 19 content and work planning</a:t>
            </a:r>
          </a:p>
        </p:txBody>
      </p:sp>
      <p:sp>
        <p:nvSpPr>
          <p:cNvPr id="3" name="Subtitle 2">
            <a:extLst>
              <a:ext uri="{FF2B5EF4-FFF2-40B4-BE49-F238E27FC236}">
                <a16:creationId xmlns:a16="http://schemas.microsoft.com/office/drawing/2014/main" id="{6AB0AEAE-028D-58AF-2F43-B255AEA9AE44}"/>
              </a:ext>
            </a:extLst>
          </p:cNvPr>
          <p:cNvSpPr>
            <a:spLocks noGrp="1"/>
          </p:cNvSpPr>
          <p:nvPr>
            <p:ph type="subTitle" idx="1"/>
          </p:nvPr>
        </p:nvSpPr>
        <p:spPr/>
        <p:txBody>
          <a:bodyPr/>
          <a:lstStyle/>
          <a:p>
            <a:r>
              <a:rPr lang="en-US" b="1" i="0" dirty="0">
                <a:solidFill>
                  <a:srgbClr val="808080"/>
                </a:solidFill>
                <a:effectLst/>
                <a:latin typeface="Arial" panose="020B0604020202020204" pitchFamily="34" charset="0"/>
              </a:rPr>
              <a:t>AT&amp;T</a:t>
            </a:r>
          </a:p>
          <a:p>
            <a:r>
              <a:rPr lang="en-US" b="1" i="0" dirty="0">
                <a:solidFill>
                  <a:srgbClr val="808080"/>
                </a:solidFill>
                <a:effectLst/>
                <a:latin typeface="Arial" panose="020B0604020202020204" pitchFamily="34" charset="0"/>
              </a:rPr>
              <a:t>S2-2307316</a:t>
            </a:r>
            <a:endParaRPr lang="en-US" dirty="0"/>
          </a:p>
        </p:txBody>
      </p:sp>
    </p:spTree>
    <p:extLst>
      <p:ext uri="{BB962C8B-B14F-4D97-AF65-F5344CB8AC3E}">
        <p14:creationId xmlns:p14="http://schemas.microsoft.com/office/powerpoint/2010/main" val="2810297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4BB7-0966-4950-138B-8CAB8BCDFB64}"/>
              </a:ext>
            </a:extLst>
          </p:cNvPr>
          <p:cNvSpPr>
            <a:spLocks noGrp="1"/>
          </p:cNvSpPr>
          <p:nvPr>
            <p:ph type="title"/>
          </p:nvPr>
        </p:nvSpPr>
        <p:spPr>
          <a:xfrm>
            <a:off x="838200" y="560387"/>
            <a:ext cx="10515600" cy="1130301"/>
          </a:xfrm>
        </p:spPr>
        <p:txBody>
          <a:bodyPr/>
          <a:lstStyle/>
          <a:p>
            <a:r>
              <a:rPr lang="en-US" dirty="0"/>
              <a:t>Handling Release 19 workload in SA2</a:t>
            </a:r>
          </a:p>
        </p:txBody>
      </p:sp>
      <p:sp>
        <p:nvSpPr>
          <p:cNvPr id="3" name="Content Placeholder 2">
            <a:extLst>
              <a:ext uri="{FF2B5EF4-FFF2-40B4-BE49-F238E27FC236}">
                <a16:creationId xmlns:a16="http://schemas.microsoft.com/office/drawing/2014/main" id="{21A5D4E1-02C7-6B95-116E-D6C156003059}"/>
              </a:ext>
            </a:extLst>
          </p:cNvPr>
          <p:cNvSpPr>
            <a:spLocks noGrp="1"/>
          </p:cNvSpPr>
          <p:nvPr>
            <p:ph idx="1"/>
          </p:nvPr>
        </p:nvSpPr>
        <p:spPr/>
        <p:txBody>
          <a:bodyPr>
            <a:normAutofit/>
          </a:bodyPr>
          <a:lstStyle/>
          <a:p>
            <a:r>
              <a:rPr lang="en-US" dirty="0"/>
              <a:t>Working Group (WG) Meetings</a:t>
            </a:r>
          </a:p>
          <a:p>
            <a:pPr lvl="1"/>
            <a:r>
              <a:rPr lang="en-US" dirty="0"/>
              <a:t>A maximum of 6 Working Group ordinary meetings (both in person and e-meetings) in a year should be used as a basis for calculating time budgets in Release planning process</a:t>
            </a:r>
          </a:p>
          <a:p>
            <a:pPr lvl="1"/>
            <a:r>
              <a:rPr lang="en-US" dirty="0"/>
              <a:t>No Working Group </a:t>
            </a:r>
            <a:r>
              <a:rPr lang="en-US" dirty="0" err="1"/>
              <a:t>Adhoc</a:t>
            </a:r>
            <a:r>
              <a:rPr lang="en-US" dirty="0"/>
              <a:t> meetings should be considered for calculating time budgets in Release planning process</a:t>
            </a:r>
          </a:p>
        </p:txBody>
      </p:sp>
    </p:spTree>
    <p:extLst>
      <p:ext uri="{BB962C8B-B14F-4D97-AF65-F5344CB8AC3E}">
        <p14:creationId xmlns:p14="http://schemas.microsoft.com/office/powerpoint/2010/main" val="161056019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1F4F8-4F50-B5A1-648D-DDA0CC843D86}"/>
              </a:ext>
            </a:extLst>
          </p:cNvPr>
          <p:cNvSpPr>
            <a:spLocks noGrp="1"/>
          </p:cNvSpPr>
          <p:nvPr>
            <p:ph type="title"/>
          </p:nvPr>
        </p:nvSpPr>
        <p:spPr>
          <a:xfrm>
            <a:off x="838200" y="560387"/>
            <a:ext cx="10515600" cy="1130301"/>
          </a:xfrm>
        </p:spPr>
        <p:txBody>
          <a:bodyPr>
            <a:normAutofit/>
          </a:bodyPr>
          <a:lstStyle/>
          <a:p>
            <a:r>
              <a:rPr lang="en-US" dirty="0"/>
              <a:t>SA2 Working Group workload</a:t>
            </a:r>
            <a:br>
              <a:rPr lang="en-US" dirty="0"/>
            </a:br>
            <a:r>
              <a:rPr lang="en-US" sz="2800" dirty="0"/>
              <a:t>Time calculations</a:t>
            </a:r>
            <a:endParaRPr lang="en-US" dirty="0"/>
          </a:p>
        </p:txBody>
      </p:sp>
      <p:sp>
        <p:nvSpPr>
          <p:cNvPr id="3" name="Content Placeholder 2">
            <a:extLst>
              <a:ext uri="{FF2B5EF4-FFF2-40B4-BE49-F238E27FC236}">
                <a16:creationId xmlns:a16="http://schemas.microsoft.com/office/drawing/2014/main" id="{D7F95510-BAEA-4A11-8201-EB327CC24ED3}"/>
              </a:ext>
            </a:extLst>
          </p:cNvPr>
          <p:cNvSpPr>
            <a:spLocks noGrp="1"/>
          </p:cNvSpPr>
          <p:nvPr>
            <p:ph idx="1"/>
          </p:nvPr>
        </p:nvSpPr>
        <p:spPr/>
        <p:txBody>
          <a:bodyPr>
            <a:normAutofit fontScale="77500" lnSpcReduction="20000"/>
          </a:bodyPr>
          <a:lstStyle/>
          <a:p>
            <a:r>
              <a:rPr lang="en-US" dirty="0"/>
              <a:t>SA2 work planning should consider 3 days of two parallel sessions dedicated to Release 19 work. The third parallel session should be dedicated to pre Release 19 maintenance topics only. </a:t>
            </a:r>
          </a:p>
          <a:p>
            <a:r>
              <a:rPr lang="en-US" dirty="0"/>
              <a:t>Each day should consider 4 time units of 90 minutes each. Late hour or early morning sessions should not be added in time planning. This should provide total number of time units available for Release 19 topics in a meeting (in person or e-meeting) to be 24.</a:t>
            </a:r>
          </a:p>
          <a:p>
            <a:r>
              <a:rPr lang="en-US" dirty="0"/>
              <a:t>SA2 should use six meeting per year as a basis for time calculations in work planning. For 15 month this means eight meetings and hence a maximum of 192 time units.</a:t>
            </a:r>
          </a:p>
          <a:p>
            <a:r>
              <a:rPr lang="en-US" dirty="0"/>
              <a:t>No study item should be allocated more than two time units in a meeting  - past experiences tells us that providing time more than two units has not resulted in progress</a:t>
            </a:r>
          </a:p>
          <a:p>
            <a:r>
              <a:rPr lang="en-US" dirty="0"/>
              <a:t>This would result in eight meetings (or maximum of 16 time units) for studies that start in Q4 2023 and six meeting (or maximum of 12 time units) for studies that start in Q1 2024  </a:t>
            </a:r>
          </a:p>
          <a:p>
            <a:endParaRPr lang="en-US" dirty="0"/>
          </a:p>
        </p:txBody>
      </p:sp>
    </p:spTree>
    <p:extLst>
      <p:ext uri="{BB962C8B-B14F-4D97-AF65-F5344CB8AC3E}">
        <p14:creationId xmlns:p14="http://schemas.microsoft.com/office/powerpoint/2010/main" val="4351702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B3EFE-27DA-2671-A99D-42743379F9FE}"/>
              </a:ext>
            </a:extLst>
          </p:cNvPr>
          <p:cNvSpPr>
            <a:spLocks noGrp="1"/>
          </p:cNvSpPr>
          <p:nvPr>
            <p:ph type="title"/>
          </p:nvPr>
        </p:nvSpPr>
        <p:spPr>
          <a:xfrm>
            <a:off x="838200" y="560387"/>
            <a:ext cx="10515600" cy="1130301"/>
          </a:xfrm>
        </p:spPr>
        <p:txBody>
          <a:bodyPr>
            <a:normAutofit/>
          </a:bodyPr>
          <a:lstStyle/>
          <a:p>
            <a:r>
              <a:rPr lang="en-US" dirty="0"/>
              <a:t>SA2 Working Group workload</a:t>
            </a:r>
            <a:br>
              <a:rPr lang="en-US" dirty="0"/>
            </a:br>
            <a:r>
              <a:rPr lang="en-US" sz="2800" dirty="0"/>
              <a:t>Addressing 5GSA Deployment related issues</a:t>
            </a:r>
            <a:endParaRPr lang="en-US" dirty="0"/>
          </a:p>
        </p:txBody>
      </p:sp>
      <p:sp>
        <p:nvSpPr>
          <p:cNvPr id="3" name="Content Placeholder 2">
            <a:extLst>
              <a:ext uri="{FF2B5EF4-FFF2-40B4-BE49-F238E27FC236}">
                <a16:creationId xmlns:a16="http://schemas.microsoft.com/office/drawing/2014/main" id="{A3FCE892-93BC-2217-0D30-4A289D28E944}"/>
              </a:ext>
            </a:extLst>
          </p:cNvPr>
          <p:cNvSpPr>
            <a:spLocks noGrp="1"/>
          </p:cNvSpPr>
          <p:nvPr>
            <p:ph idx="1"/>
          </p:nvPr>
        </p:nvSpPr>
        <p:spPr/>
        <p:txBody>
          <a:bodyPr>
            <a:normAutofit fontScale="77500" lnSpcReduction="20000"/>
          </a:bodyPr>
          <a:lstStyle/>
          <a:p>
            <a:r>
              <a:rPr lang="en-US" dirty="0"/>
              <a:t>Most operators are in the midst of 5GSA deployments</a:t>
            </a:r>
          </a:p>
          <a:p>
            <a:r>
              <a:rPr lang="en-US" dirty="0"/>
              <a:t>These deployments are identifying standards gaps that require immediate attention in 3GPP</a:t>
            </a:r>
          </a:p>
          <a:p>
            <a:r>
              <a:rPr lang="en-US" dirty="0"/>
              <a:t>For operators it is essential that 3GPP addresses them as soon as possible</a:t>
            </a:r>
          </a:p>
          <a:p>
            <a:r>
              <a:rPr lang="en-US" dirty="0"/>
              <a:t>These issues are deployment related and should not be going through work prioritization process</a:t>
            </a:r>
          </a:p>
          <a:p>
            <a:r>
              <a:rPr lang="en-US" dirty="0"/>
              <a:t>Most of these issues that we have identified so far can be handled either as TEI19 or by small studies</a:t>
            </a:r>
          </a:p>
          <a:p>
            <a:r>
              <a:rPr lang="en-US" dirty="0"/>
              <a:t>We request that SA2 allocates time for this activity from out of R-19 time units. Our initial recommendation is 1 time unit per meeting for a total of 8 time units in R-19</a:t>
            </a:r>
          </a:p>
          <a:p>
            <a:r>
              <a:rPr lang="en-US" dirty="0"/>
              <a:t>This time should be in addition to regular TEI 19 time unit allocation. We recommend TEI19 be allocated 8 time units separately which may go through prioritization</a:t>
            </a:r>
          </a:p>
          <a:p>
            <a:pPr lvl="1"/>
            <a:r>
              <a:rPr lang="en-US" dirty="0"/>
              <a:t>As an option the leadership can consider TEI19 and 5GSA Deployment issues time units to be </a:t>
            </a:r>
            <a:r>
              <a:rPr lang="en-US"/>
              <a:t>assigned from </a:t>
            </a:r>
            <a:r>
              <a:rPr lang="en-US" dirty="0"/>
              <a:t>maintenance i.e. third parallel session</a:t>
            </a:r>
          </a:p>
          <a:p>
            <a:endParaRPr lang="en-US" dirty="0"/>
          </a:p>
        </p:txBody>
      </p:sp>
    </p:spTree>
    <p:extLst>
      <p:ext uri="{BB962C8B-B14F-4D97-AF65-F5344CB8AC3E}">
        <p14:creationId xmlns:p14="http://schemas.microsoft.com/office/powerpoint/2010/main" val="37985614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CE84-63C1-B27D-D831-3F7125AFC260}"/>
              </a:ext>
            </a:extLst>
          </p:cNvPr>
          <p:cNvSpPr>
            <a:spLocks noGrp="1"/>
          </p:cNvSpPr>
          <p:nvPr>
            <p:ph type="title"/>
          </p:nvPr>
        </p:nvSpPr>
        <p:spPr>
          <a:xfrm>
            <a:off x="838200" y="560387"/>
            <a:ext cx="10515600" cy="1130301"/>
          </a:xfrm>
        </p:spPr>
        <p:txBody>
          <a:bodyPr>
            <a:normAutofit/>
          </a:bodyPr>
          <a:lstStyle/>
          <a:p>
            <a:r>
              <a:rPr lang="en-US" dirty="0"/>
              <a:t>SA2 Working Group workload</a:t>
            </a:r>
            <a:br>
              <a:rPr lang="en-US" dirty="0"/>
            </a:br>
            <a:r>
              <a:rPr lang="en-US" sz="2800" dirty="0"/>
              <a:t>Additional considerations</a:t>
            </a:r>
            <a:endParaRPr lang="en-US" dirty="0"/>
          </a:p>
        </p:txBody>
      </p:sp>
      <p:sp>
        <p:nvSpPr>
          <p:cNvPr id="3" name="Content Placeholder 2">
            <a:extLst>
              <a:ext uri="{FF2B5EF4-FFF2-40B4-BE49-F238E27FC236}">
                <a16:creationId xmlns:a16="http://schemas.microsoft.com/office/drawing/2014/main" id="{5E35DDEE-3C0E-9B1D-B062-3C0360CACA73}"/>
              </a:ext>
            </a:extLst>
          </p:cNvPr>
          <p:cNvSpPr>
            <a:spLocks noGrp="1"/>
          </p:cNvSpPr>
          <p:nvPr>
            <p:ph idx="1"/>
          </p:nvPr>
        </p:nvSpPr>
        <p:spPr/>
        <p:txBody>
          <a:bodyPr>
            <a:normAutofit fontScale="70000" lnSpcReduction="20000"/>
          </a:bodyPr>
          <a:lstStyle/>
          <a:p>
            <a:r>
              <a:rPr lang="en-US" dirty="0"/>
              <a:t>It is essential that 3GPP releases are driven by features that generate enough interest amongst the operator community to result in widespread deployment</a:t>
            </a:r>
          </a:p>
          <a:p>
            <a:r>
              <a:rPr lang="en-US" dirty="0"/>
              <a:t>Having support from operator community in study proposals would indicate its need. Topics that do not generate significant interest in operator community should be deprioritized</a:t>
            </a:r>
          </a:p>
          <a:p>
            <a:r>
              <a:rPr lang="en-US" dirty="0"/>
              <a:t>To improve prioritization process we propose that supporting companies of study provide a supporting document along with the study proposal that explains why that feature should be pursued in 3GPP e.g. explain its need for regulatory reasons, commercial deployment interests amongst operators resulting in new revenue streams etc.. </a:t>
            </a:r>
          </a:p>
          <a:p>
            <a:r>
              <a:rPr lang="en-US" dirty="0"/>
              <a:t>Topics that already have gone through Phase 3 or more of studies in prior releases we recommend additional study proposals on them be scrutinized more closely and perhaps narrowed to the very essential – e.g. TEI 19 for such items could be allowed to handle minor enhancements</a:t>
            </a:r>
          </a:p>
          <a:p>
            <a:r>
              <a:rPr lang="en-US" dirty="0"/>
              <a:t>RAN should be consulted proactively to understand RAN dependencies for SA2 work</a:t>
            </a:r>
          </a:p>
          <a:p>
            <a:pPr lvl="1"/>
            <a:r>
              <a:rPr lang="en-US" dirty="0"/>
              <a:t>Topics with large RAN dependency may be deferred to December Plenary when RAN finalizes its Release 19 content</a:t>
            </a:r>
          </a:p>
          <a:p>
            <a:pPr lvl="1"/>
            <a:r>
              <a:rPr lang="en-US" dirty="0"/>
              <a:t>If there is no plan in RAN to do normative work on a topic perhaps that topic should be considered for study only in SA2 as well and time units adjusted appropriately</a:t>
            </a:r>
          </a:p>
          <a:p>
            <a:endParaRPr lang="en-US" dirty="0"/>
          </a:p>
        </p:txBody>
      </p:sp>
    </p:spTree>
    <p:extLst>
      <p:ext uri="{BB962C8B-B14F-4D97-AF65-F5344CB8AC3E}">
        <p14:creationId xmlns:p14="http://schemas.microsoft.com/office/powerpoint/2010/main" val="396096543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5372</TotalTime>
  <Words>656</Words>
  <Application>Microsoft Office PowerPoint</Application>
  <PresentationFormat>Widescreen</PresentationFormat>
  <Paragraphs>30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AT&amp;T views on Release 19 content and work planning</vt:lpstr>
      <vt:lpstr>Handling Release 19 workload in SA2</vt:lpstr>
      <vt:lpstr>SA2 Working Group workload Time calculations</vt:lpstr>
      <vt:lpstr>SA2 Working Group workload Addressing 5GSA Deployment related issues</vt:lpstr>
      <vt:lpstr>SA2 Working Group workload Additional considerations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BARI, FAROOQ</cp:lastModifiedBy>
  <cp:revision>602</cp:revision>
  <dcterms:created xsi:type="dcterms:W3CDTF">2010-02-05T13:52:04Z</dcterms:created>
  <dcterms:modified xsi:type="dcterms:W3CDTF">2023-05-12T19:56:26Z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